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atfact.ninja/fact" TargetMode="External"/><Relationship Id="rId1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 to Postman: API Testing Made Easy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guide to mastering API testing with Postman, designed for beginners and teams looking to streamline their testing workflows.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: Tejas Gamit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225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Your Journey Starts Here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963692"/>
            <a:ext cx="6780014" cy="67800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61171" y="949523"/>
            <a:ext cx="200239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Postman is Essential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61171" y="1275517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Postman transforms API testing from a complex, code-heavy process into an accessible, visual experience. Whether you're a beginner or an experienced tester, it streamlines your workflow and enhances team collaboration.</a:t>
            </a:r>
            <a:endParaRPr lang="en-US" sz="850" dirty="0"/>
          </a:p>
        </p:txBody>
      </p:sp>
      <p:sp>
        <p:nvSpPr>
          <p:cNvPr id="6" name="Shape 3"/>
          <p:cNvSpPr/>
          <p:nvPr/>
        </p:nvSpPr>
        <p:spPr>
          <a:xfrm>
            <a:off x="7461171" y="1765935"/>
            <a:ext cx="6780014" cy="663297"/>
          </a:xfrm>
          <a:prstGeom prst="roundRect">
            <a:avLst>
              <a:gd name="adj" fmla="val 7181"/>
            </a:avLst>
          </a:prstGeom>
          <a:solidFill>
            <a:srgbClr val="D2D2E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518" y="1930360"/>
            <a:ext cx="141684" cy="1133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29550" y="1907619"/>
            <a:ext cx="629828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to begin?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Download Postman today and start testing APIs in minutes. Join millions of developers who've already simplified their testing process.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7461171" y="255674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0" name="Shape 6"/>
          <p:cNvSpPr/>
          <p:nvPr/>
        </p:nvSpPr>
        <p:spPr>
          <a:xfrm>
            <a:off x="396835" y="8055428"/>
            <a:ext cx="13836729" cy="21788"/>
          </a:xfrm>
          <a:prstGeom prst="rect">
            <a:avLst/>
          </a:prstGeom>
          <a:solidFill>
            <a:srgbClr val="3C3939">
              <a:alpha val="50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396835" y="8261390"/>
            <a:ext cx="45177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20M+</a:t>
            </a:r>
            <a:endParaRPr lang="en-US" sz="2900" dirty="0"/>
          </a:p>
        </p:txBody>
      </p:sp>
      <p:sp>
        <p:nvSpPr>
          <p:cNvPr id="12" name="Text 8"/>
          <p:cNvSpPr/>
          <p:nvPr/>
        </p:nvSpPr>
        <p:spPr>
          <a:xfrm>
            <a:off x="1946910" y="87772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Users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396835" y="9022437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Developers worldwide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5056227" y="8261390"/>
            <a:ext cx="451782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500M+</a:t>
            </a:r>
            <a:endParaRPr lang="en-US" sz="2900" dirty="0"/>
          </a:p>
        </p:txBody>
      </p:sp>
      <p:sp>
        <p:nvSpPr>
          <p:cNvPr id="15" name="Text 11"/>
          <p:cNvSpPr/>
          <p:nvPr/>
        </p:nvSpPr>
        <p:spPr>
          <a:xfrm>
            <a:off x="6606302" y="87772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Requests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5056227" y="9022437"/>
            <a:ext cx="4517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Sent daily via Postman</a:t>
            </a:r>
            <a:endParaRPr lang="en-US" sz="850" dirty="0"/>
          </a:p>
        </p:txBody>
      </p:sp>
      <p:sp>
        <p:nvSpPr>
          <p:cNvPr id="17" name="Text 13"/>
          <p:cNvSpPr/>
          <p:nvPr/>
        </p:nvSpPr>
        <p:spPr>
          <a:xfrm>
            <a:off x="9715738" y="8261390"/>
            <a:ext cx="45177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100%</a:t>
            </a:r>
            <a:endParaRPr lang="en-US" sz="2900" dirty="0"/>
          </a:p>
        </p:txBody>
      </p:sp>
      <p:sp>
        <p:nvSpPr>
          <p:cNvPr id="18" name="Text 14"/>
          <p:cNvSpPr/>
          <p:nvPr/>
        </p:nvSpPr>
        <p:spPr>
          <a:xfrm>
            <a:off x="11265813" y="87772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Free to Start</a:t>
            </a:r>
            <a:endParaRPr lang="en-US" sz="1100" dirty="0"/>
          </a:p>
        </p:txBody>
      </p:sp>
      <p:sp>
        <p:nvSpPr>
          <p:cNvPr id="19" name="Text 15"/>
          <p:cNvSpPr/>
          <p:nvPr/>
        </p:nvSpPr>
        <p:spPr>
          <a:xfrm>
            <a:off x="9715738" y="9022437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credit card required</a:t>
            </a:r>
            <a:endParaRPr lang="en-US" sz="850" dirty="0"/>
          </a:p>
        </p:txBody>
      </p:sp>
      <p:sp>
        <p:nvSpPr>
          <p:cNvPr id="20" name="Shape 16"/>
          <p:cNvSpPr/>
          <p:nvPr/>
        </p:nvSpPr>
        <p:spPr>
          <a:xfrm>
            <a:off x="396835" y="9388095"/>
            <a:ext cx="13836729" cy="21788"/>
          </a:xfrm>
          <a:prstGeom prst="rect">
            <a:avLst/>
          </a:prstGeom>
          <a:solidFill>
            <a:srgbClr val="3C3939">
              <a:alpha val="50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6181011" y="957988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396835" y="1003339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you taking the time to learn about Postman today. Please feel free to reach out if you have any questions about enhancing your API development workflow.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66761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We'll Explore Today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456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Understanding API Testing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the fundamentals of API communication and why testing matters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Discovering Postman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why Postman has become the industry standard for API testing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 powerful capabilities that simplify your testing workflow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Practical Example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 Postman in action with a real-world demonstration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Real-World Benefits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how Postman transforms API testing for teams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1118"/>
            <a:ext cx="3374231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API Testing?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2321" y="1116687"/>
            <a:ext cx="6678216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(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 Programming Interface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) testing validates the communication between different software components. Think of it as checking whether two systems can speak the same language correctly.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2321" y="1670090"/>
            <a:ext cx="6678216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you send a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request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a server (asking for data or an action), the server processes it and sends back a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API testing ensures this conversation works as expected.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7483" y="1147048"/>
            <a:ext cx="6678216" cy="667821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72321" y="8196311"/>
            <a:ext cx="13685758" cy="24408"/>
          </a:xfrm>
          <a:prstGeom prst="rect">
            <a:avLst/>
          </a:prstGeom>
          <a:solidFill>
            <a:srgbClr val="3C3939">
              <a:alpha val="50000"/>
            </a:srgbClr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21" y="8372475"/>
            <a:ext cx="4561880" cy="5398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7219" y="9047202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Request Sent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607219" y="9339024"/>
            <a:ext cx="4292084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 asks for data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01" y="8372475"/>
            <a:ext cx="4561880" cy="5398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69098" y="9047202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Server Processes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5169098" y="9339024"/>
            <a:ext cx="4292084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handles request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080" y="8372475"/>
            <a:ext cx="4561880" cy="53982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30978" y="9047202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Response Received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9730978" y="9339024"/>
            <a:ext cx="4292084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returned to client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177" y="545068"/>
            <a:ext cx="5301972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Choose Postman?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0177" y="1461730"/>
            <a:ext cx="7756446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 Postman, testing APIs required writing complex code or using command-line tools. Postman revolutionised this process by providing an intuitive interface that anyone can use.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0177" y="2636282"/>
            <a:ext cx="3779163" cy="2584252"/>
          </a:xfrm>
          <a:prstGeom prst="roundRect">
            <a:avLst>
              <a:gd name="adj" fmla="val 32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85917" y="2842022"/>
            <a:ext cx="594598" cy="594598"/>
          </a:xfrm>
          <a:prstGeom prst="roundRect">
            <a:avLst>
              <a:gd name="adj" fmla="val 15376920"/>
            </a:avLst>
          </a:prstGeom>
          <a:solidFill>
            <a:srgbClr val="1B1B2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90" y="2972038"/>
            <a:ext cx="267533" cy="3344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85917" y="3634740"/>
            <a:ext cx="247781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APIs Instantly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385917" y="4063246"/>
            <a:ext cx="3367683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 requests and see responses in seconds without writing a single line of code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0157460" y="2636282"/>
            <a:ext cx="3779163" cy="2584252"/>
          </a:xfrm>
          <a:prstGeom prst="roundRect">
            <a:avLst>
              <a:gd name="adj" fmla="val 32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63200" y="2842022"/>
            <a:ext cx="594598" cy="594598"/>
          </a:xfrm>
          <a:prstGeom prst="roundRect">
            <a:avLst>
              <a:gd name="adj" fmla="val 15376920"/>
            </a:avLst>
          </a:prstGeom>
          <a:solidFill>
            <a:srgbClr val="1B1B2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673" y="2972038"/>
            <a:ext cx="267533" cy="33444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3200" y="3634740"/>
            <a:ext cx="3122652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Beginner-Friendly Interface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10363200" y="4063246"/>
            <a:ext cx="3367683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Visual, intuitive design that makes API testing accessible to everyone on your team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180177" y="5418653"/>
            <a:ext cx="7756446" cy="2267069"/>
          </a:xfrm>
          <a:prstGeom prst="roundRect">
            <a:avLst>
              <a:gd name="adj" fmla="val 3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85917" y="5624393"/>
            <a:ext cx="594598" cy="594598"/>
          </a:xfrm>
          <a:prstGeom prst="roundRect">
            <a:avLst>
              <a:gd name="adj" fmla="val 15376920"/>
            </a:avLst>
          </a:prstGeom>
          <a:solidFill>
            <a:srgbClr val="1B1B27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390" y="5754410"/>
            <a:ext cx="267533" cy="33444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85917" y="6417112"/>
            <a:ext cx="247781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 Collaboration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6385917" y="6845618"/>
            <a:ext cx="7344966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 collections, environments, and results seamlessly across your entire organisation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116"/>
            <a:ext cx="9435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Powerful Features at Your Fingertips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28755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Organise related API requests into groups for easy management and reusability across projects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Environments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328755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Switch between development, staging, and production environments with a single click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32875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 entire test suites automatically, saving hours of manual testing time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Detailed Reports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328755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comprehensive reports showing test results, performance metrics, and trends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198" y="523161"/>
            <a:ext cx="4756309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Postman Works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2198" y="1402913"/>
            <a:ext cx="7812405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testing workflow is key to using Postman effectively. Here's the simple process that happens behind the scenes: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366153" y="2225516"/>
            <a:ext cx="22860" cy="5482233"/>
          </a:xfrm>
          <a:prstGeom prst="roundRect">
            <a:avLst>
              <a:gd name="adj" fmla="val 349545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6557308" y="2428042"/>
            <a:ext cx="570667" cy="22860"/>
          </a:xfrm>
          <a:prstGeom prst="roundRect">
            <a:avLst>
              <a:gd name="adj" fmla="val 349545"/>
            </a:avLst>
          </a:prstGeom>
          <a:solidFill>
            <a:srgbClr val="C7C7D0"/>
          </a:solidFill>
          <a:ln/>
        </p:spPr>
      </p:sp>
      <p:sp>
        <p:nvSpPr>
          <p:cNvPr id="7" name="Shape 4"/>
          <p:cNvSpPr/>
          <p:nvPr/>
        </p:nvSpPr>
        <p:spPr>
          <a:xfrm>
            <a:off x="6152138" y="2225516"/>
            <a:ext cx="428030" cy="42803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23456" y="2261116"/>
            <a:ext cx="28527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317462" y="2290882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Request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317462" y="2702123"/>
            <a:ext cx="6647140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your API endpoint, method (GET, POST, etc.), headers, and body parameters in Postman's interface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557308" y="3893701"/>
            <a:ext cx="570667" cy="22860"/>
          </a:xfrm>
          <a:prstGeom prst="roundRect">
            <a:avLst>
              <a:gd name="adj" fmla="val 349545"/>
            </a:avLst>
          </a:prstGeom>
          <a:solidFill>
            <a:srgbClr val="C7C7D0"/>
          </a:solidFill>
          <a:ln/>
        </p:spPr>
      </p:sp>
      <p:sp>
        <p:nvSpPr>
          <p:cNvPr id="12" name="Shape 9"/>
          <p:cNvSpPr/>
          <p:nvPr/>
        </p:nvSpPr>
        <p:spPr>
          <a:xfrm>
            <a:off x="6152138" y="3691176"/>
            <a:ext cx="428030" cy="42803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23456" y="3726775"/>
            <a:ext cx="28527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317462" y="3756541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Send to Server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317462" y="4167783"/>
            <a:ext cx="6647140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Postman transmits your request to the target server, handling all the technical complexity automatically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57308" y="5359360"/>
            <a:ext cx="570667" cy="22860"/>
          </a:xfrm>
          <a:prstGeom prst="roundRect">
            <a:avLst>
              <a:gd name="adj" fmla="val 349545"/>
            </a:avLst>
          </a:prstGeom>
          <a:solidFill>
            <a:srgbClr val="C7C7D0"/>
          </a:solidFill>
          <a:ln/>
        </p:spPr>
      </p:sp>
      <p:sp>
        <p:nvSpPr>
          <p:cNvPr id="17" name="Shape 14"/>
          <p:cNvSpPr/>
          <p:nvPr/>
        </p:nvSpPr>
        <p:spPr>
          <a:xfrm>
            <a:off x="6152138" y="5156835"/>
            <a:ext cx="428030" cy="42803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23456" y="5192435"/>
            <a:ext cx="28527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317462" y="5222200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Receive Response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7317462" y="5633442"/>
            <a:ext cx="6647140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processes your request and returns data, status codes, and headers back to Postman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6557308" y="6825020"/>
            <a:ext cx="570667" cy="22860"/>
          </a:xfrm>
          <a:prstGeom prst="roundRect">
            <a:avLst>
              <a:gd name="adj" fmla="val 349545"/>
            </a:avLst>
          </a:prstGeom>
          <a:solidFill>
            <a:srgbClr val="C7C7D0"/>
          </a:solidFill>
          <a:ln/>
        </p:spPr>
      </p:sp>
      <p:sp>
        <p:nvSpPr>
          <p:cNvPr id="22" name="Shape 19"/>
          <p:cNvSpPr/>
          <p:nvPr/>
        </p:nvSpPr>
        <p:spPr>
          <a:xfrm>
            <a:off x="6152138" y="6622494"/>
            <a:ext cx="428030" cy="42803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223456" y="6658094"/>
            <a:ext cx="28527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317462" y="6687860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Validate Results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7317462" y="7099102"/>
            <a:ext cx="6647140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the response, run automated tests, and verify that everything works as expected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2925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Real-World Example: Testing a Login API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Scenario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275517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test a user authentication endpoint to ensure login functionality works correctly.</a:t>
            </a:r>
            <a:endParaRPr lang="en-US" sz="850" dirty="0"/>
          </a:p>
        </p:txBody>
      </p:sp>
      <p:sp>
        <p:nvSpPr>
          <p:cNvPr id="5" name="Shape 3"/>
          <p:cNvSpPr/>
          <p:nvPr/>
        </p:nvSpPr>
        <p:spPr>
          <a:xfrm>
            <a:off x="396835" y="1584484"/>
            <a:ext cx="5368647" cy="765334"/>
          </a:xfrm>
          <a:prstGeom prst="roundRect">
            <a:avLst>
              <a:gd name="adj" fmla="val 6224"/>
            </a:avLst>
          </a:prstGeom>
          <a:solidFill>
            <a:srgbClr val="D2D2E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183" y="1748909"/>
            <a:ext cx="141684" cy="1133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65215" y="1726168"/>
            <a:ext cx="488692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Endpoint: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GET  / </a:t>
            </a:r>
            <a:pPr algn="l" indent="0" marL="0">
              <a:lnSpc>
                <a:spcPts val="1400"/>
              </a:lnSpc>
              <a:buNone/>
            </a:pPr>
            <a:r>
              <a:rPr lang="en-US" sz="8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https://catfact.ninja/fact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765215" y="2009656"/>
            <a:ext cx="488692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Purpose: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Get Response In Json Format</a:t>
            </a:r>
            <a:endParaRPr lang="en-US" sz="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04" y="963692"/>
            <a:ext cx="7258407" cy="7258407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396835" y="8533821"/>
            <a:ext cx="13836729" cy="21788"/>
          </a:xfrm>
          <a:prstGeom prst="rect">
            <a:avLst/>
          </a:prstGeom>
          <a:solidFill>
            <a:srgbClr val="3C3939">
              <a:alpha val="50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396835" y="8683109"/>
            <a:ext cx="4536638" cy="1023938"/>
          </a:xfrm>
          <a:prstGeom prst="roundRect">
            <a:avLst>
              <a:gd name="adj" fmla="val 465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412075" y="8698349"/>
            <a:ext cx="4506158" cy="340162"/>
          </a:xfrm>
          <a:prstGeom prst="roundRect">
            <a:avLst>
              <a:gd name="adj" fmla="val 8627"/>
            </a:avLst>
          </a:prstGeom>
          <a:solidFill>
            <a:srgbClr val="E1E1EA"/>
          </a:solidFill>
          <a:ln/>
        </p:spPr>
      </p:sp>
      <p:sp>
        <p:nvSpPr>
          <p:cNvPr id="13" name="Text 9"/>
          <p:cNvSpPr/>
          <p:nvPr/>
        </p:nvSpPr>
        <p:spPr>
          <a:xfrm>
            <a:off x="2580084" y="875823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525423" y="915185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 HTTP Method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525423" y="9397008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GET method</a:t>
            </a:r>
            <a:endParaRPr lang="en-US" sz="850" dirty="0"/>
          </a:p>
        </p:txBody>
      </p:sp>
      <p:sp>
        <p:nvSpPr>
          <p:cNvPr id="16" name="Shape 12"/>
          <p:cNvSpPr/>
          <p:nvPr/>
        </p:nvSpPr>
        <p:spPr>
          <a:xfrm>
            <a:off x="5046821" y="8683109"/>
            <a:ext cx="4536638" cy="1023938"/>
          </a:xfrm>
          <a:prstGeom prst="roundRect">
            <a:avLst>
              <a:gd name="adj" fmla="val 465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5062061" y="8698349"/>
            <a:ext cx="4506158" cy="340162"/>
          </a:xfrm>
          <a:prstGeom prst="roundRect">
            <a:avLst>
              <a:gd name="adj" fmla="val 8627"/>
            </a:avLst>
          </a:prstGeom>
          <a:solidFill>
            <a:srgbClr val="E1E1EA"/>
          </a:solidFill>
          <a:ln/>
        </p:spPr>
      </p:sp>
      <p:sp>
        <p:nvSpPr>
          <p:cNvPr id="18" name="Text 14"/>
          <p:cNvSpPr/>
          <p:nvPr/>
        </p:nvSpPr>
        <p:spPr>
          <a:xfrm>
            <a:off x="7230070" y="875823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300" dirty="0"/>
          </a:p>
        </p:txBody>
      </p:sp>
      <p:sp>
        <p:nvSpPr>
          <p:cNvPr id="19" name="Text 15"/>
          <p:cNvSpPr/>
          <p:nvPr/>
        </p:nvSpPr>
        <p:spPr>
          <a:xfrm>
            <a:off x="5175409" y="915185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Enter End Point</a:t>
            </a:r>
            <a:endParaRPr lang="en-US" sz="1100" dirty="0"/>
          </a:p>
        </p:txBody>
      </p:sp>
      <p:sp>
        <p:nvSpPr>
          <p:cNvPr id="20" name="Text 16"/>
          <p:cNvSpPr/>
          <p:nvPr/>
        </p:nvSpPr>
        <p:spPr>
          <a:xfrm>
            <a:off x="5175409" y="9397008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Public API URL for testing</a:t>
            </a:r>
            <a:endParaRPr lang="en-US" sz="850" dirty="0"/>
          </a:p>
        </p:txBody>
      </p:sp>
      <p:sp>
        <p:nvSpPr>
          <p:cNvPr id="21" name="Shape 17"/>
          <p:cNvSpPr/>
          <p:nvPr/>
        </p:nvSpPr>
        <p:spPr>
          <a:xfrm>
            <a:off x="9696807" y="8683109"/>
            <a:ext cx="4536638" cy="1023938"/>
          </a:xfrm>
          <a:prstGeom prst="roundRect">
            <a:avLst>
              <a:gd name="adj" fmla="val 465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22" name="Shape 18"/>
          <p:cNvSpPr/>
          <p:nvPr/>
        </p:nvSpPr>
        <p:spPr>
          <a:xfrm>
            <a:off x="9712047" y="8698349"/>
            <a:ext cx="4506158" cy="340162"/>
          </a:xfrm>
          <a:prstGeom prst="roundRect">
            <a:avLst>
              <a:gd name="adj" fmla="val 8627"/>
            </a:avLst>
          </a:prstGeom>
          <a:solidFill>
            <a:srgbClr val="E1E1EA"/>
          </a:solidFill>
          <a:ln/>
        </p:spPr>
      </p:sp>
      <p:sp>
        <p:nvSpPr>
          <p:cNvPr id="23" name="Text 19"/>
          <p:cNvSpPr/>
          <p:nvPr/>
        </p:nvSpPr>
        <p:spPr>
          <a:xfrm>
            <a:off x="11880056" y="875823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300" dirty="0"/>
          </a:p>
        </p:txBody>
      </p:sp>
      <p:sp>
        <p:nvSpPr>
          <p:cNvPr id="24" name="Text 20"/>
          <p:cNvSpPr/>
          <p:nvPr/>
        </p:nvSpPr>
        <p:spPr>
          <a:xfrm>
            <a:off x="9825395" y="9151858"/>
            <a:ext cx="184023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Send &amp; Verify The Response</a:t>
            </a:r>
            <a:endParaRPr lang="en-US" sz="1100" dirty="0"/>
          </a:p>
        </p:txBody>
      </p:sp>
      <p:sp>
        <p:nvSpPr>
          <p:cNvPr id="25" name="Text 21"/>
          <p:cNvSpPr/>
          <p:nvPr/>
        </p:nvSpPr>
        <p:spPr>
          <a:xfrm>
            <a:off x="9825395" y="9397008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You'll Get the response in JSON format or Error code : 404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373" y="711160"/>
            <a:ext cx="6104573" cy="624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Teams Love Postman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9373" y="1635323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48740" y="1672709"/>
            <a:ext cx="3274933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Intuitive Learning Curve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48740" y="2167295"/>
            <a:ext cx="709588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team members can start testing APIs within minutes, not days. The visual interface eliminates the need for extensive training or technical expertise.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9373" y="3205996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48740" y="3243382"/>
            <a:ext cx="2997398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Free to Start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348740" y="3737967"/>
            <a:ext cx="709588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Postman offers a robust free tier with all essential features, making it accessible for individuals, startups, and large enterprises alike.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9373" y="4776668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48740" y="4814054"/>
            <a:ext cx="2997398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Industry Standard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348740" y="5308640"/>
            <a:ext cx="709588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20 million developers worldwide trust Postman, ensuring excellent community support, tutorials, and integrations with popular tools.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9373" y="6347341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348740" y="6384727"/>
            <a:ext cx="2997398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Automation Ready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348740" y="6879312"/>
            <a:ext cx="709588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Scale from manual testing to fully automated CI/CD pipelines without changing tools or workflows.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747" y="532209"/>
            <a:ext cx="6187202" cy="604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Where Teams Use Postman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3747" y="1427321"/>
            <a:ext cx="778930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Postman adapts to various workflows and team structures, making it invaluable across the development lifecycle.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3747" y="2264331"/>
            <a:ext cx="3797856" cy="2930128"/>
          </a:xfrm>
          <a:prstGeom prst="roundRect">
            <a:avLst>
              <a:gd name="adj" fmla="val 2774"/>
            </a:avLst>
          </a:prstGeom>
          <a:solidFill>
            <a:srgbClr val="835E54"/>
          </a:solidFill>
          <a:ln w="7620">
            <a:solidFill>
              <a:srgbClr val="9C776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64843" y="2465427"/>
            <a:ext cx="24192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Manual API Testing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64843" y="2883932"/>
            <a:ext cx="3395663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QA engineers validate endpoints during development and regression testing cycles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64843" y="3929063"/>
            <a:ext cx="339566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Functional testing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64843" y="4306372"/>
            <a:ext cx="339566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validation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364843" y="4683681"/>
            <a:ext cx="339566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 handling checks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0155079" y="2264331"/>
            <a:ext cx="3797975" cy="2930128"/>
          </a:xfrm>
          <a:prstGeom prst="roundRect">
            <a:avLst>
              <a:gd name="adj" fmla="val 2774"/>
            </a:avLst>
          </a:prstGeom>
          <a:solidFill>
            <a:srgbClr val="C9907C"/>
          </a:solidFill>
          <a:ln w="7620">
            <a:solidFill>
              <a:srgbClr val="AF76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56175" y="2465427"/>
            <a:ext cx="24192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CI/CD Integration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56175" y="2883932"/>
            <a:ext cx="3395782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DevOps teams integrate Postman tests into automated deployment pipelines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356175" y="3619381"/>
            <a:ext cx="3395782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test runs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0356175" y="3996690"/>
            <a:ext cx="3395782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verification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0356175" y="4373999"/>
            <a:ext cx="3395782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Production monitoring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63747" y="5387935"/>
            <a:ext cx="7789307" cy="2310765"/>
          </a:xfrm>
          <a:prstGeom prst="roundRect">
            <a:avLst>
              <a:gd name="adj" fmla="val 3518"/>
            </a:avLst>
          </a:prstGeom>
          <a:solidFill>
            <a:srgbClr val="B3BDB5"/>
          </a:solidFill>
          <a:ln w="7620">
            <a:solidFill>
              <a:srgbClr val="99A39B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64843" y="5589032"/>
            <a:ext cx="24192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 Collaboration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364843" y="6007537"/>
            <a:ext cx="738711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Developers, testers, and stakeholders share API documentation and test results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364843" y="6433304"/>
            <a:ext cx="738711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Shared workspaces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364843" y="6810613"/>
            <a:ext cx="738711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Version control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6364843" y="7187922"/>
            <a:ext cx="738711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updates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2025-10-06T08:51:44Z</dcterms:created>
  <dcterms:modified xsi:type="dcterms:W3CDTF">2025-10-06T08:51:44Z</dcterms:modified>
</cp:coreProperties>
</file>